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al Bold" charset="1" panose="020B0802020202020204"/>
      <p:regular r:id="rId15"/>
    </p:embeddedFont>
    <p:embeddedFont>
      <p:font typeface="Arial" charset="1" panose="020B0502020202020204"/>
      <p:regular r:id="rId16"/>
    </p:embeddedFont>
    <p:embeddedFont>
      <p:font typeface="DM Sans Bold" charset="1" panose="00000000000000000000"/>
      <p:regular r:id="rId17"/>
    </p:embeddedFont>
    <p:embeddedFont>
      <p:font typeface="DM Sans" charset="1" panose="00000000000000000000"/>
      <p:regular r:id="rId18"/>
    </p:embeddedFont>
    <p:embeddedFont>
      <p:font typeface="Playfair Display Bold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4.gif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gif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Relationship Id="rId7" Target="../media/image15.png" Type="http://schemas.openxmlformats.org/officeDocument/2006/relationships/image"/><Relationship Id="rId8" Target="../media/image1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png" Type="http://schemas.openxmlformats.org/officeDocument/2006/relationships/image"/><Relationship Id="rId11" Target="../media/image23.png" Type="http://schemas.openxmlformats.org/officeDocument/2006/relationships/image"/><Relationship Id="rId12" Target="../media/image24.jpeg" Type="http://schemas.openxmlformats.org/officeDocument/2006/relationships/image"/><Relationship Id="rId13" Target="https://raw.githubusercontent.com/EternalSaul/Vehicle-Detection/master/img/uadetract-test.png" TargetMode="External" Type="http://schemas.openxmlformats.org/officeDocument/2006/relationships/hyperlink"/><Relationship Id="rId14" Target="../media/image25.png" Type="http://schemas.openxmlformats.org/officeDocument/2006/relationships/image"/><Relationship Id="rId15" Target="../media/image26.svg" Type="http://schemas.openxmlformats.org/officeDocument/2006/relationships/image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20.pn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Relationship Id="rId7" Target="../media/image2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4.gif" Type="http://schemas.openxmlformats.org/officeDocument/2006/relationships/image"/><Relationship Id="rId4" Target="../media/image30.png" Type="http://schemas.openxmlformats.org/officeDocument/2006/relationships/image"/><Relationship Id="rId5" Target="../media/image31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Relationship Id="rId5" Target="../media/image32.png" Type="http://schemas.openxmlformats.org/officeDocument/2006/relationships/image"/><Relationship Id="rId6" Target="../media/image3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8A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316575" y="-2414045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177436" y="202404"/>
            <a:ext cx="1870386" cy="1636090"/>
            <a:chOff x="0" y="0"/>
            <a:chExt cx="2493848" cy="21814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93899" cy="2181479"/>
            </a:xfrm>
            <a:custGeom>
              <a:avLst/>
              <a:gdLst/>
              <a:ahLst/>
              <a:cxnLst/>
              <a:rect r="r" b="b" t="t" l="l"/>
              <a:pathLst>
                <a:path h="2181479" w="2493899">
                  <a:moveTo>
                    <a:pt x="0" y="0"/>
                  </a:moveTo>
                  <a:lnTo>
                    <a:pt x="2493899" y="0"/>
                  </a:lnTo>
                  <a:lnTo>
                    <a:pt x="2493899" y="2181479"/>
                  </a:lnTo>
                  <a:lnTo>
                    <a:pt x="0" y="21814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-2270" t="0" r="-2268" b="1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605733" y="202404"/>
            <a:ext cx="4256942" cy="1720114"/>
            <a:chOff x="0" y="0"/>
            <a:chExt cx="5675923" cy="22934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75884" cy="2293493"/>
            </a:xfrm>
            <a:custGeom>
              <a:avLst/>
              <a:gdLst/>
              <a:ahLst/>
              <a:cxnLst/>
              <a:rect r="r" b="b" t="t" l="l"/>
              <a:pathLst>
                <a:path h="2293493" w="5675884">
                  <a:moveTo>
                    <a:pt x="0" y="0"/>
                  </a:moveTo>
                  <a:lnTo>
                    <a:pt x="5675884" y="0"/>
                  </a:lnTo>
                  <a:lnTo>
                    <a:pt x="5675884" y="2293493"/>
                  </a:lnTo>
                  <a:lnTo>
                    <a:pt x="0" y="22934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24897" r="0" b="-124897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798857">
            <a:off x="2913592" y="2777294"/>
            <a:ext cx="11569793" cy="6479084"/>
            <a:chOff x="0" y="0"/>
            <a:chExt cx="15426391" cy="863877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426437" cy="8638794"/>
            </a:xfrm>
            <a:custGeom>
              <a:avLst/>
              <a:gdLst/>
              <a:ahLst/>
              <a:cxnLst/>
              <a:rect r="r" b="b" t="t" l="l"/>
              <a:pathLst>
                <a:path h="8638794" w="15426437">
                  <a:moveTo>
                    <a:pt x="0" y="0"/>
                  </a:moveTo>
                  <a:lnTo>
                    <a:pt x="15426437" y="0"/>
                  </a:lnTo>
                  <a:lnTo>
                    <a:pt x="15426437" y="8638794"/>
                  </a:lnTo>
                  <a:lnTo>
                    <a:pt x="0" y="8638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39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763374" y="-270584"/>
            <a:ext cx="4084712" cy="4386202"/>
            <a:chOff x="0" y="0"/>
            <a:chExt cx="5446283" cy="58482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446268" cy="5848223"/>
            </a:xfrm>
            <a:custGeom>
              <a:avLst/>
              <a:gdLst/>
              <a:ahLst/>
              <a:cxnLst/>
              <a:rect r="r" b="b" t="t" l="l"/>
              <a:pathLst>
                <a:path h="5848223" w="5446268">
                  <a:moveTo>
                    <a:pt x="0" y="0"/>
                  </a:moveTo>
                  <a:lnTo>
                    <a:pt x="5446268" y="0"/>
                  </a:lnTo>
                  <a:lnTo>
                    <a:pt x="5446268" y="5848223"/>
                  </a:lnTo>
                  <a:lnTo>
                    <a:pt x="0" y="58482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690" t="0" r="-369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156965" y="3875691"/>
            <a:ext cx="16739047" cy="142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0"/>
              </a:lnSpc>
            </a:pPr>
            <a:r>
              <a:rPr lang="en-US" b="true" sz="9605">
                <a:solidFill>
                  <a:srgbClr val="009CFF"/>
                </a:solidFill>
                <a:latin typeface="Arial Bold"/>
                <a:ea typeface="Arial Bold"/>
                <a:cs typeface="Arial Bold"/>
                <a:sym typeface="Arial Bold"/>
              </a:rPr>
              <a:t>HackOrbit 2025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29117" y="7064600"/>
            <a:ext cx="4538742" cy="933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0"/>
              </a:lnSpc>
            </a:pPr>
            <a:r>
              <a:rPr lang="en-US" b="true" sz="5098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CodeRonin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060886" y="3165895"/>
            <a:ext cx="9765317" cy="5468578"/>
            <a:chOff x="0" y="0"/>
            <a:chExt cx="13020423" cy="72914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20421" cy="7291451"/>
            </a:xfrm>
            <a:custGeom>
              <a:avLst/>
              <a:gdLst/>
              <a:ahLst/>
              <a:cxnLst/>
              <a:rect r="r" b="b" t="t" l="l"/>
              <a:pathLst>
                <a:path h="7291451" w="1302042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8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360661" y="1028700"/>
            <a:ext cx="1898639" cy="2325727"/>
          </a:xfrm>
          <a:custGeom>
            <a:avLst/>
            <a:gdLst/>
            <a:ahLst/>
            <a:cxnLst/>
            <a:rect r="r" b="b" t="t" l="l"/>
            <a:pathLst>
              <a:path h="2325727" w="1898639">
                <a:moveTo>
                  <a:pt x="0" y="0"/>
                </a:moveTo>
                <a:lnTo>
                  <a:pt x="1898639" y="0"/>
                </a:lnTo>
                <a:lnTo>
                  <a:pt x="1898639" y="2325727"/>
                </a:lnTo>
                <a:lnTo>
                  <a:pt x="0" y="23257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94102" y="461471"/>
            <a:ext cx="17099797" cy="4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468"/>
              </a:lnSpc>
            </a:pPr>
            <a:r>
              <a:rPr lang="en-US" sz="5661" b="true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Theme:</a:t>
            </a:r>
          </a:p>
          <a:p>
            <a:pPr algn="just">
              <a:lnSpc>
                <a:spcPts val="6595"/>
              </a:lnSpc>
              <a:spcBef>
                <a:spcPct val="0"/>
              </a:spcBef>
            </a:pPr>
            <a:r>
              <a:rPr lang="en-US" sz="50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50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Artificial Intelligence and Machine Learning</a:t>
            </a:r>
          </a:p>
          <a:p>
            <a:pPr algn="just">
              <a:lnSpc>
                <a:spcPts val="5935"/>
              </a:lnSpc>
              <a:spcBef>
                <a:spcPct val="0"/>
              </a:spcBef>
            </a:pPr>
          </a:p>
          <a:p>
            <a:pPr algn="just">
              <a:lnSpc>
                <a:spcPts val="7468"/>
              </a:lnSpc>
              <a:spcBef>
                <a:spcPct val="0"/>
              </a:spcBef>
            </a:pPr>
            <a:r>
              <a:rPr lang="en-US" b="true" sz="5661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Statement:</a:t>
            </a:r>
          </a:p>
          <a:p>
            <a:pPr algn="just">
              <a:lnSpc>
                <a:spcPts val="6595"/>
              </a:lnSpc>
              <a:spcBef>
                <a:spcPct val="0"/>
              </a:spcBef>
            </a:pPr>
            <a:r>
              <a:rPr lang="en-US" sz="50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  Challenges of Non-Adaptive Traffic Light Systems in Cities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9472" y="5307010"/>
            <a:ext cx="7867908" cy="2730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279"/>
              </a:lnSpc>
              <a:buFont typeface="Arial"/>
              <a:buChar char="•"/>
            </a:pP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ixed-timing traffic lights</a:t>
            </a:r>
          </a:p>
          <a:p>
            <a:pPr algn="l" marL="863599" indent="-431800" lvl="1">
              <a:lnSpc>
                <a:spcPts val="5275"/>
              </a:lnSpc>
              <a:buFont typeface="Arial"/>
              <a:buChar char="•"/>
            </a:pP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No real-time traffic adaptation</a:t>
            </a:r>
          </a:p>
          <a:p>
            <a:pPr algn="l" marL="863599" indent="-431800" lvl="1">
              <a:lnSpc>
                <a:spcPts val="5275"/>
              </a:lnSpc>
              <a:buFont typeface="Arial"/>
              <a:buChar char="•"/>
            </a:pP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Causes unnecessary delays</a:t>
            </a:r>
          </a:p>
          <a:p>
            <a:pPr algn="l" marL="863599" indent="-431800" lvl="1">
              <a:lnSpc>
                <a:spcPts val="5275"/>
              </a:lnSpc>
              <a:buFont typeface="Arial"/>
              <a:buChar char="•"/>
            </a:pP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Leads to traffic congestion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37380" y="5307010"/>
            <a:ext cx="9850164" cy="2730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275"/>
              </a:lnSpc>
              <a:buFont typeface="Arial"/>
              <a:buChar char="•"/>
            </a:pP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increases fuel consumption</a:t>
            </a:r>
          </a:p>
          <a:p>
            <a:pPr algn="l" marL="863599" indent="-431800" lvl="1">
              <a:lnSpc>
                <a:spcPts val="5275"/>
              </a:lnSpc>
              <a:buFont typeface="Arial"/>
              <a:buChar char="•"/>
            </a:pP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Poor traffic flow management</a:t>
            </a:r>
          </a:p>
          <a:p>
            <a:pPr algn="l" marL="863599" indent="-431800" lvl="1">
              <a:lnSpc>
                <a:spcPts val="5275"/>
              </a:lnSpc>
              <a:buFont typeface="Arial"/>
              <a:buChar char="•"/>
            </a:pP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Problematic during peak ho</a:t>
            </a: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urs</a:t>
            </a:r>
          </a:p>
          <a:p>
            <a:pPr algn="l" marL="863599" indent="-431800" lvl="1">
              <a:lnSpc>
                <a:spcPts val="5275"/>
              </a:lnSpc>
              <a:buFont typeface="Arial"/>
              <a:buChar char="•"/>
            </a:pPr>
            <a:r>
              <a:rPr lang="en-US" sz="3999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Inefficient with uneven traffic conditions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A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261341" y="2409211"/>
            <a:ext cx="9765317" cy="5468578"/>
            <a:chOff x="0" y="0"/>
            <a:chExt cx="13020423" cy="72914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20421" cy="7291451"/>
            </a:xfrm>
            <a:custGeom>
              <a:avLst/>
              <a:gdLst/>
              <a:ahLst/>
              <a:cxnLst/>
              <a:rect r="r" b="b" t="t" l="l"/>
              <a:pathLst>
                <a:path h="7291451" w="1302042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8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321984" y="1644309"/>
            <a:ext cx="1914830" cy="1869353"/>
          </a:xfrm>
          <a:custGeom>
            <a:avLst/>
            <a:gdLst/>
            <a:ahLst/>
            <a:cxnLst/>
            <a:rect r="r" b="b" t="t" l="l"/>
            <a:pathLst>
              <a:path h="1869353" w="1914830">
                <a:moveTo>
                  <a:pt x="0" y="0"/>
                </a:moveTo>
                <a:lnTo>
                  <a:pt x="1914830" y="0"/>
                </a:lnTo>
                <a:lnTo>
                  <a:pt x="1914830" y="1869353"/>
                </a:lnTo>
                <a:lnTo>
                  <a:pt x="0" y="18693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49558" y="4014971"/>
            <a:ext cx="17105663" cy="4709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619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Uses computer vision to detect and count vehicles (cars, bikes, rickshaws, tempos) from CCTV feeds.</a:t>
            </a:r>
          </a:p>
          <a:p>
            <a:pPr algn="l" marL="755651" indent="-377825" lvl="1">
              <a:lnSpc>
                <a:spcPts val="4616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Dynamically adjusts green light duration based on real-time traffic volume per lane.</a:t>
            </a:r>
          </a:p>
          <a:p>
            <a:pPr algn="l" marL="755651" indent="-377825" lvl="1">
              <a:lnSpc>
                <a:spcPts val="4616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Prioritizes high-traffic lanes and minimizes wait time on empty roads.</a:t>
            </a:r>
          </a:p>
          <a:p>
            <a:pPr algn="l" marL="755651" indent="-377825" lvl="1">
              <a:lnSpc>
                <a:spcPts val="4616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Can identify and prioritize emergency vehicles using advanced detection.</a:t>
            </a:r>
          </a:p>
          <a:p>
            <a:pPr algn="l" marL="755651" indent="-377825" lvl="1">
              <a:lnSpc>
                <a:spcPts val="4616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nalyzes traffic patterns across different times of day (morning, evening, night).</a:t>
            </a:r>
          </a:p>
          <a:p>
            <a:pPr algn="l" marL="755651" indent="-377825" lvl="1">
              <a:lnSpc>
                <a:spcPts val="4619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Supports d</a:t>
            </a:r>
            <a:r>
              <a:rPr lang="en-US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eployment on edge devices (Raspberry Pi, Jetson Nano) or remote servers for scalability.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4499869" y="8189513"/>
            <a:ext cx="2759431" cy="1069280"/>
          </a:xfrm>
          <a:custGeom>
            <a:avLst/>
            <a:gdLst/>
            <a:ahLst/>
            <a:cxnLst/>
            <a:rect r="r" b="b" t="t" l="l"/>
            <a:pathLst>
              <a:path h="1069280" w="2759431">
                <a:moveTo>
                  <a:pt x="0" y="0"/>
                </a:moveTo>
                <a:lnTo>
                  <a:pt x="2759431" y="0"/>
                </a:lnTo>
                <a:lnTo>
                  <a:pt x="2759431" y="1069280"/>
                </a:lnTo>
                <a:lnTo>
                  <a:pt x="0" y="106928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663116" y="454366"/>
            <a:ext cx="9130784" cy="1028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PROPOSED SOLUTION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002523" y="1578179"/>
            <a:ext cx="13256777" cy="1887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3"/>
              </a:lnSpc>
              <a:spcBef>
                <a:spcPct val="0"/>
              </a:spcBef>
            </a:pPr>
            <a:r>
              <a:rPr lang="en-US" sz="3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 AI-powered dynamic traffic light management system that adapts signal timings in real-time based on live traffic density to optimize flow and reduce congestion.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82634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5681529" y="2222618"/>
            <a:ext cx="8569227" cy="5468578"/>
            <a:chOff x="0" y="0"/>
            <a:chExt cx="11425636" cy="72914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425634" cy="7291451"/>
            </a:xfrm>
            <a:custGeom>
              <a:avLst/>
              <a:gdLst/>
              <a:ahLst/>
              <a:cxnLst/>
              <a:rect r="r" b="b" t="t" l="l"/>
              <a:pathLst>
                <a:path h="7291451" w="11425634">
                  <a:moveTo>
                    <a:pt x="0" y="0"/>
                  </a:moveTo>
                  <a:lnTo>
                    <a:pt x="11425634" y="0"/>
                  </a:lnTo>
                  <a:lnTo>
                    <a:pt x="11425634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6978" t="0" r="-6979" b="-398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1439225"/>
            <a:ext cx="16230600" cy="7819075"/>
            <a:chOff x="0" y="0"/>
            <a:chExt cx="20341235" cy="97993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341236" cy="9799369"/>
            </a:xfrm>
            <a:custGeom>
              <a:avLst/>
              <a:gdLst/>
              <a:ahLst/>
              <a:cxnLst/>
              <a:rect r="r" b="b" t="t" l="l"/>
              <a:pathLst>
                <a:path h="9799369" w="20341236">
                  <a:moveTo>
                    <a:pt x="11925" y="0"/>
                  </a:moveTo>
                  <a:lnTo>
                    <a:pt x="20329311" y="0"/>
                  </a:lnTo>
                  <a:cubicBezTo>
                    <a:pt x="20335897" y="0"/>
                    <a:pt x="20341236" y="5339"/>
                    <a:pt x="20341236" y="11925"/>
                  </a:cubicBezTo>
                  <a:lnTo>
                    <a:pt x="20341236" y="9787444"/>
                  </a:lnTo>
                  <a:cubicBezTo>
                    <a:pt x="20341236" y="9790607"/>
                    <a:pt x="20339980" y="9793640"/>
                    <a:pt x="20337743" y="9795876"/>
                  </a:cubicBezTo>
                  <a:cubicBezTo>
                    <a:pt x="20335508" y="9798113"/>
                    <a:pt x="20332474" y="9799369"/>
                    <a:pt x="20329311" y="9799369"/>
                  </a:cubicBezTo>
                  <a:lnTo>
                    <a:pt x="11925" y="9799369"/>
                  </a:lnTo>
                  <a:cubicBezTo>
                    <a:pt x="5339" y="9799369"/>
                    <a:pt x="0" y="9794030"/>
                    <a:pt x="0" y="9787444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B0C1D3">
                <a:alpha val="36863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0"/>
              <a:ext cx="20341235" cy="9799369"/>
            </a:xfrm>
            <a:prstGeom prst="rect">
              <a:avLst/>
            </a:prstGeom>
          </p:spPr>
          <p:txBody>
            <a:bodyPr anchor="ctr" rtlCol="false" tIns="18015" lIns="18015" bIns="18015" rIns="18015"/>
            <a:lstStyle/>
            <a:p>
              <a:pPr algn="l">
                <a:lnSpc>
                  <a:spcPts val="318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75924" y="1787066"/>
            <a:ext cx="14551981" cy="6339682"/>
            <a:chOff x="0" y="0"/>
            <a:chExt cx="18237481" cy="794529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37481" cy="7945298"/>
            </a:xfrm>
            <a:custGeom>
              <a:avLst/>
              <a:gdLst/>
              <a:ahLst/>
              <a:cxnLst/>
              <a:rect r="r" b="b" t="t" l="l"/>
              <a:pathLst>
                <a:path h="7945298" w="18237481">
                  <a:moveTo>
                    <a:pt x="12236" y="0"/>
                  </a:moveTo>
                  <a:lnTo>
                    <a:pt x="18225244" y="0"/>
                  </a:lnTo>
                  <a:cubicBezTo>
                    <a:pt x="18228489" y="0"/>
                    <a:pt x="18231602" y="1289"/>
                    <a:pt x="18233896" y="3584"/>
                  </a:cubicBezTo>
                  <a:cubicBezTo>
                    <a:pt x="18236191" y="5879"/>
                    <a:pt x="18237481" y="8991"/>
                    <a:pt x="18237481" y="12236"/>
                  </a:cubicBezTo>
                  <a:lnTo>
                    <a:pt x="18237481" y="7933062"/>
                  </a:lnTo>
                  <a:cubicBezTo>
                    <a:pt x="18237481" y="7936307"/>
                    <a:pt x="18236191" y="7939419"/>
                    <a:pt x="18233896" y="7941714"/>
                  </a:cubicBezTo>
                  <a:cubicBezTo>
                    <a:pt x="18231602" y="7944009"/>
                    <a:pt x="18228489" y="7945298"/>
                    <a:pt x="18225244" y="7945298"/>
                  </a:cubicBezTo>
                  <a:lnTo>
                    <a:pt x="12236" y="7945298"/>
                  </a:lnTo>
                  <a:cubicBezTo>
                    <a:pt x="8991" y="7945298"/>
                    <a:pt x="5879" y="7944009"/>
                    <a:pt x="3584" y="7941714"/>
                  </a:cubicBezTo>
                  <a:cubicBezTo>
                    <a:pt x="1289" y="7939419"/>
                    <a:pt x="0" y="7936307"/>
                    <a:pt x="0" y="7933062"/>
                  </a:cubicBezTo>
                  <a:lnTo>
                    <a:pt x="0" y="12236"/>
                  </a:lnTo>
                  <a:cubicBezTo>
                    <a:pt x="0" y="8991"/>
                    <a:pt x="1289" y="5879"/>
                    <a:pt x="3584" y="3584"/>
                  </a:cubicBezTo>
                  <a:cubicBezTo>
                    <a:pt x="5879" y="1289"/>
                    <a:pt x="8991" y="0"/>
                    <a:pt x="1223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0"/>
              <a:ext cx="18237481" cy="7945298"/>
            </a:xfrm>
            <a:prstGeom prst="rect">
              <a:avLst/>
            </a:prstGeom>
          </p:spPr>
          <p:txBody>
            <a:bodyPr anchor="ctr" rtlCol="false" tIns="18015" lIns="18015" bIns="18015" rIns="18015"/>
            <a:lstStyle/>
            <a:p>
              <a:pPr algn="ctr">
                <a:lnSpc>
                  <a:spcPts val="318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894972" y="4559111"/>
            <a:ext cx="1535413" cy="669790"/>
            <a:chOff x="0" y="0"/>
            <a:chExt cx="1045488" cy="45607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45488" cy="456071"/>
            </a:xfrm>
            <a:custGeom>
              <a:avLst/>
              <a:gdLst/>
              <a:ahLst/>
              <a:cxnLst/>
              <a:rect r="r" b="b" t="t" l="l"/>
              <a:pathLst>
                <a:path h="456071" w="1045488">
                  <a:moveTo>
                    <a:pt x="522744" y="0"/>
                  </a:moveTo>
                  <a:cubicBezTo>
                    <a:pt x="234041" y="0"/>
                    <a:pt x="0" y="102095"/>
                    <a:pt x="0" y="228036"/>
                  </a:cubicBezTo>
                  <a:cubicBezTo>
                    <a:pt x="0" y="353976"/>
                    <a:pt x="234041" y="456071"/>
                    <a:pt x="522744" y="456071"/>
                  </a:cubicBezTo>
                  <a:cubicBezTo>
                    <a:pt x="811448" y="456071"/>
                    <a:pt x="1045488" y="353976"/>
                    <a:pt x="1045488" y="228036"/>
                  </a:cubicBezTo>
                  <a:cubicBezTo>
                    <a:pt x="1045488" y="102095"/>
                    <a:pt x="811448" y="0"/>
                    <a:pt x="522744" y="0"/>
                  </a:cubicBezTo>
                  <a:close/>
                </a:path>
              </a:pathLst>
            </a:custGeom>
            <a:solidFill>
              <a:srgbClr val="FB6C3C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98015" y="23707"/>
              <a:ext cx="849459" cy="389608"/>
            </a:xfrm>
            <a:prstGeom prst="rect">
              <a:avLst/>
            </a:prstGeom>
          </p:spPr>
          <p:txBody>
            <a:bodyPr anchor="ctr" rtlCol="false" tIns="18015" lIns="18015" bIns="18015" rIns="18015"/>
            <a:lstStyle/>
            <a:p>
              <a:pPr algn="ctr">
                <a:lnSpc>
                  <a:spcPts val="1985"/>
                </a:lnSpc>
              </a:pPr>
              <a:r>
                <a:rPr lang="en-US" b="true" sz="1418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START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3796197" y="4440696"/>
            <a:ext cx="1674872" cy="916490"/>
            <a:chOff x="0" y="0"/>
            <a:chExt cx="1526377" cy="83523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526377" cy="835234"/>
            </a:xfrm>
            <a:custGeom>
              <a:avLst/>
              <a:gdLst/>
              <a:ahLst/>
              <a:cxnLst/>
              <a:rect r="r" b="b" t="t" l="l"/>
              <a:pathLst>
                <a:path h="835234" w="1526377">
                  <a:moveTo>
                    <a:pt x="0" y="0"/>
                  </a:moveTo>
                  <a:lnTo>
                    <a:pt x="1526377" y="0"/>
                  </a:lnTo>
                  <a:lnTo>
                    <a:pt x="1526377" y="835234"/>
                  </a:lnTo>
                  <a:lnTo>
                    <a:pt x="0" y="835234"/>
                  </a:lnTo>
                  <a:close/>
                </a:path>
              </a:pathLst>
            </a:custGeom>
            <a:solidFill>
              <a:srgbClr val="DFD3F9"/>
            </a:solidFill>
            <a:ln cap="sq">
              <a:noFill/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1526377" cy="863808"/>
            </a:xfrm>
            <a:prstGeom prst="rect">
              <a:avLst/>
            </a:prstGeom>
          </p:spPr>
          <p:txBody>
            <a:bodyPr anchor="ctr" rtlCol="false" tIns="45038" lIns="45038" bIns="45038" rIns="45038"/>
            <a:lstStyle/>
            <a:p>
              <a:pPr algn="ctr">
                <a:lnSpc>
                  <a:spcPts val="2189"/>
                </a:lnSpc>
              </a:pPr>
              <a:r>
                <a:rPr lang="en-US" sz="156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Video Footage from a traffic junction</a:t>
              </a:r>
            </a:p>
          </p:txBody>
        </p:sp>
      </p:grpSp>
      <p:sp>
        <p:nvSpPr>
          <p:cNvPr name="AutoShape 20" id="20"/>
          <p:cNvSpPr/>
          <p:nvPr/>
        </p:nvSpPr>
        <p:spPr>
          <a:xfrm>
            <a:off x="3430385" y="4894006"/>
            <a:ext cx="365813" cy="4935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1" id="21"/>
          <p:cNvSpPr/>
          <p:nvPr/>
        </p:nvSpPr>
        <p:spPr>
          <a:xfrm>
            <a:off x="7508550" y="4894006"/>
            <a:ext cx="715280" cy="4935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>
            <a:off x="8773713" y="5357187"/>
            <a:ext cx="1912120" cy="164392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3" id="23"/>
          <p:cNvGrpSpPr/>
          <p:nvPr/>
        </p:nvGrpSpPr>
        <p:grpSpPr>
          <a:xfrm rot="0">
            <a:off x="10685834" y="6112511"/>
            <a:ext cx="1866773" cy="1777191"/>
            <a:chOff x="0" y="0"/>
            <a:chExt cx="1299035" cy="123669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99035" cy="1236697"/>
            </a:xfrm>
            <a:custGeom>
              <a:avLst/>
              <a:gdLst/>
              <a:ahLst/>
              <a:cxnLst/>
              <a:rect r="r" b="b" t="t" l="l"/>
              <a:pathLst>
                <a:path h="1236697" w="1299035">
                  <a:moveTo>
                    <a:pt x="649517" y="0"/>
                  </a:moveTo>
                  <a:lnTo>
                    <a:pt x="1299035" y="618348"/>
                  </a:lnTo>
                  <a:lnTo>
                    <a:pt x="649517" y="1236697"/>
                  </a:lnTo>
                  <a:lnTo>
                    <a:pt x="0" y="618348"/>
                  </a:lnTo>
                  <a:lnTo>
                    <a:pt x="649517" y="0"/>
                  </a:lnTo>
                  <a:close/>
                </a:path>
              </a:pathLst>
            </a:custGeom>
            <a:solidFill>
              <a:srgbClr val="68B6FF"/>
            </a:solidFill>
            <a:ln cap="sq">
              <a:noFill/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223272" y="183982"/>
              <a:ext cx="852492" cy="840157"/>
            </a:xfrm>
            <a:prstGeom prst="rect">
              <a:avLst/>
            </a:prstGeom>
          </p:spPr>
          <p:txBody>
            <a:bodyPr anchor="ctr" rtlCol="false" tIns="45038" lIns="45038" bIns="45038" rIns="45038"/>
            <a:lstStyle/>
            <a:p>
              <a:pPr algn="ctr">
                <a:lnSpc>
                  <a:spcPts val="2139"/>
                </a:lnSpc>
              </a:pPr>
              <a:r>
                <a:rPr lang="en-US" sz="1528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Emergency</a:t>
              </a:r>
            </a:p>
            <a:p>
              <a:pPr algn="ctr">
                <a:lnSpc>
                  <a:spcPts val="2139"/>
                </a:lnSpc>
              </a:pPr>
              <a:r>
                <a:rPr lang="en-US" sz="1528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Vehicle detected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549546" y="4440696"/>
            <a:ext cx="1914588" cy="916490"/>
            <a:chOff x="0" y="0"/>
            <a:chExt cx="1276143" cy="61087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276143" cy="610875"/>
            </a:xfrm>
            <a:custGeom>
              <a:avLst/>
              <a:gdLst/>
              <a:ahLst/>
              <a:cxnLst/>
              <a:rect r="r" b="b" t="t" l="l"/>
              <a:pathLst>
                <a:path h="610875" w="1276143">
                  <a:moveTo>
                    <a:pt x="203200" y="0"/>
                  </a:moveTo>
                  <a:lnTo>
                    <a:pt x="1276143" y="0"/>
                  </a:lnTo>
                  <a:lnTo>
                    <a:pt x="1072943" y="610875"/>
                  </a:lnTo>
                  <a:lnTo>
                    <a:pt x="0" y="61087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AE869"/>
            </a:solidFill>
            <a:ln cap="sq">
              <a:noFill/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101600" y="-28575"/>
              <a:ext cx="1072943" cy="639450"/>
            </a:xfrm>
            <a:prstGeom prst="rect">
              <a:avLst/>
            </a:prstGeom>
          </p:spPr>
          <p:txBody>
            <a:bodyPr anchor="ctr" rtlCol="false" tIns="45038" lIns="45038" bIns="45038" rIns="45038"/>
            <a:lstStyle/>
            <a:p>
              <a:pPr algn="ctr">
                <a:lnSpc>
                  <a:spcPts val="2189"/>
                </a:lnSpc>
              </a:pPr>
              <a:r>
                <a:rPr lang="en-US" sz="156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Update Traffic Time Dynamically</a:t>
              </a:r>
            </a:p>
          </p:txBody>
        </p:sp>
      </p:grpSp>
      <p:sp>
        <p:nvSpPr>
          <p:cNvPr name="AutoShape 29" id="29"/>
          <p:cNvSpPr/>
          <p:nvPr/>
        </p:nvSpPr>
        <p:spPr>
          <a:xfrm>
            <a:off x="11768496" y="4898941"/>
            <a:ext cx="933480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0" id="30"/>
          <p:cNvGrpSpPr/>
          <p:nvPr/>
        </p:nvGrpSpPr>
        <p:grpSpPr>
          <a:xfrm rot="0">
            <a:off x="14826084" y="4573765"/>
            <a:ext cx="1501820" cy="655136"/>
            <a:chOff x="0" y="0"/>
            <a:chExt cx="770548" cy="33613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770548" cy="336134"/>
            </a:xfrm>
            <a:custGeom>
              <a:avLst/>
              <a:gdLst/>
              <a:ahLst/>
              <a:cxnLst/>
              <a:rect r="r" b="b" t="t" l="l"/>
              <a:pathLst>
                <a:path h="336134" w="770548">
                  <a:moveTo>
                    <a:pt x="385274" y="0"/>
                  </a:moveTo>
                  <a:cubicBezTo>
                    <a:pt x="172493" y="0"/>
                    <a:pt x="0" y="75246"/>
                    <a:pt x="0" y="168067"/>
                  </a:cubicBezTo>
                  <a:cubicBezTo>
                    <a:pt x="0" y="260888"/>
                    <a:pt x="172493" y="336134"/>
                    <a:pt x="385274" y="336134"/>
                  </a:cubicBezTo>
                  <a:cubicBezTo>
                    <a:pt x="598055" y="336134"/>
                    <a:pt x="770548" y="260888"/>
                    <a:pt x="770548" y="168067"/>
                  </a:cubicBezTo>
                  <a:cubicBezTo>
                    <a:pt x="770548" y="75246"/>
                    <a:pt x="598055" y="0"/>
                    <a:pt x="385274" y="0"/>
                  </a:cubicBezTo>
                  <a:close/>
                </a:path>
              </a:pathLst>
            </a:custGeom>
            <a:solidFill>
              <a:srgbClr val="FB6C3C"/>
            </a:solidFill>
            <a:ln cap="sq">
              <a:noFill/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2239" y="12463"/>
              <a:ext cx="626070" cy="292159"/>
            </a:xfrm>
            <a:prstGeom prst="rect">
              <a:avLst/>
            </a:prstGeom>
          </p:spPr>
          <p:txBody>
            <a:bodyPr anchor="ctr" rtlCol="false" tIns="45038" lIns="45038" bIns="45038" rIns="45038"/>
            <a:lstStyle/>
            <a:p>
              <a:pPr algn="ctr">
                <a:lnSpc>
                  <a:spcPts val="1985"/>
                </a:lnSpc>
              </a:pPr>
              <a:r>
                <a:rPr lang="en-US" b="true" sz="1418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END</a:t>
              </a:r>
            </a:p>
          </p:txBody>
        </p:sp>
      </p:grpSp>
      <p:sp>
        <p:nvSpPr>
          <p:cNvPr name="AutoShape 33" id="33"/>
          <p:cNvSpPr/>
          <p:nvPr/>
        </p:nvSpPr>
        <p:spPr>
          <a:xfrm>
            <a:off x="14311705" y="4898941"/>
            <a:ext cx="514380" cy="2392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4" id="34"/>
          <p:cNvGrpSpPr/>
          <p:nvPr/>
        </p:nvGrpSpPr>
        <p:grpSpPr>
          <a:xfrm rot="0">
            <a:off x="6041844" y="4417894"/>
            <a:ext cx="1466706" cy="952224"/>
            <a:chOff x="0" y="0"/>
            <a:chExt cx="1336667" cy="867799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336667" cy="867799"/>
            </a:xfrm>
            <a:custGeom>
              <a:avLst/>
              <a:gdLst/>
              <a:ahLst/>
              <a:cxnLst/>
              <a:rect r="r" b="b" t="t" l="l"/>
              <a:pathLst>
                <a:path h="867799" w="1336667">
                  <a:moveTo>
                    <a:pt x="0" y="0"/>
                  </a:moveTo>
                  <a:lnTo>
                    <a:pt x="1336667" y="0"/>
                  </a:lnTo>
                  <a:lnTo>
                    <a:pt x="1336667" y="867799"/>
                  </a:lnTo>
                  <a:lnTo>
                    <a:pt x="0" y="867799"/>
                  </a:lnTo>
                  <a:close/>
                </a:path>
              </a:pathLst>
            </a:custGeom>
            <a:solidFill>
              <a:srgbClr val="DFD3F9"/>
            </a:solidFill>
            <a:ln cap="sq">
              <a:noFill/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0" y="-28575"/>
              <a:ext cx="1336667" cy="896374"/>
            </a:xfrm>
            <a:prstGeom prst="rect">
              <a:avLst/>
            </a:prstGeom>
          </p:spPr>
          <p:txBody>
            <a:bodyPr anchor="ctr" rtlCol="false" tIns="45038" lIns="45038" bIns="45038" rIns="45038"/>
            <a:lstStyle/>
            <a:p>
              <a:pPr algn="ctr">
                <a:lnSpc>
                  <a:spcPts val="2329"/>
                </a:lnSpc>
              </a:pPr>
              <a:r>
                <a:rPr lang="en-US" sz="166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Preprocess Video</a:t>
              </a:r>
            </a:p>
          </p:txBody>
        </p:sp>
      </p:grpSp>
      <p:sp>
        <p:nvSpPr>
          <p:cNvPr name="AutoShape 37" id="37"/>
          <p:cNvSpPr/>
          <p:nvPr/>
        </p:nvSpPr>
        <p:spPr>
          <a:xfrm flipV="true">
            <a:off x="5471070" y="4894006"/>
            <a:ext cx="570774" cy="4935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8" id="38"/>
          <p:cNvGrpSpPr/>
          <p:nvPr/>
        </p:nvGrpSpPr>
        <p:grpSpPr>
          <a:xfrm rot="0">
            <a:off x="8079324" y="4440696"/>
            <a:ext cx="1388779" cy="916490"/>
            <a:chOff x="0" y="0"/>
            <a:chExt cx="976430" cy="644371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976430" cy="644371"/>
            </a:xfrm>
            <a:custGeom>
              <a:avLst/>
              <a:gdLst/>
              <a:ahLst/>
              <a:cxnLst/>
              <a:rect r="r" b="b" t="t" l="l"/>
              <a:pathLst>
                <a:path h="644371" w="976430">
                  <a:moveTo>
                    <a:pt x="203200" y="0"/>
                  </a:moveTo>
                  <a:lnTo>
                    <a:pt x="976430" y="0"/>
                  </a:lnTo>
                  <a:lnTo>
                    <a:pt x="773230" y="644371"/>
                  </a:lnTo>
                  <a:lnTo>
                    <a:pt x="0" y="64437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AE869"/>
            </a:solidFill>
            <a:ln cap="sq">
              <a:noFill/>
              <a:prstDash val="solid"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101600" y="-28575"/>
              <a:ext cx="773230" cy="672946"/>
            </a:xfrm>
            <a:prstGeom prst="rect">
              <a:avLst/>
            </a:prstGeom>
          </p:spPr>
          <p:txBody>
            <a:bodyPr anchor="ctr" rtlCol="false" tIns="45038" lIns="45038" bIns="45038" rIns="45038"/>
            <a:lstStyle/>
            <a:p>
              <a:pPr algn="ctr">
                <a:lnSpc>
                  <a:spcPts val="2189"/>
                </a:lnSpc>
              </a:pPr>
              <a:r>
                <a:rPr lang="en-US" sz="156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Vehicle detection Model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0249152" y="4396538"/>
            <a:ext cx="1519344" cy="1004806"/>
            <a:chOff x="0" y="0"/>
            <a:chExt cx="1384637" cy="915719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384637" cy="915719"/>
            </a:xfrm>
            <a:custGeom>
              <a:avLst/>
              <a:gdLst/>
              <a:ahLst/>
              <a:cxnLst/>
              <a:rect r="r" b="b" t="t" l="l"/>
              <a:pathLst>
                <a:path h="915719" w="1384637">
                  <a:moveTo>
                    <a:pt x="0" y="0"/>
                  </a:moveTo>
                  <a:lnTo>
                    <a:pt x="1384637" y="0"/>
                  </a:lnTo>
                  <a:lnTo>
                    <a:pt x="1384637" y="915719"/>
                  </a:lnTo>
                  <a:lnTo>
                    <a:pt x="0" y="915719"/>
                  </a:lnTo>
                  <a:close/>
                </a:path>
              </a:pathLst>
            </a:custGeom>
            <a:solidFill>
              <a:srgbClr val="DFD3F9"/>
            </a:solidFill>
            <a:ln cap="sq">
              <a:noFill/>
              <a:prstDash val="solid"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0" y="-28575"/>
              <a:ext cx="1384637" cy="944294"/>
            </a:xfrm>
            <a:prstGeom prst="rect">
              <a:avLst/>
            </a:prstGeom>
          </p:spPr>
          <p:txBody>
            <a:bodyPr anchor="ctr" rtlCol="false" tIns="45038" lIns="45038" bIns="45038" rIns="45038"/>
            <a:lstStyle/>
            <a:p>
              <a:pPr algn="ctr">
                <a:lnSpc>
                  <a:spcPts val="2469"/>
                </a:lnSpc>
              </a:pPr>
              <a:r>
                <a:rPr lang="en-US" sz="1763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Analyze Traffic density </a:t>
              </a:r>
            </a:p>
          </p:txBody>
        </p:sp>
      </p:grpSp>
      <p:sp>
        <p:nvSpPr>
          <p:cNvPr name="AutoShape 44" id="44"/>
          <p:cNvSpPr/>
          <p:nvPr/>
        </p:nvSpPr>
        <p:spPr>
          <a:xfrm flipV="true">
            <a:off x="12552607" y="5357187"/>
            <a:ext cx="954234" cy="164392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5" id="45"/>
          <p:cNvSpPr/>
          <p:nvPr/>
        </p:nvSpPr>
        <p:spPr>
          <a:xfrm>
            <a:off x="9323597" y="4898941"/>
            <a:ext cx="925556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46" id="46"/>
          <p:cNvSpPr/>
          <p:nvPr/>
        </p:nvSpPr>
        <p:spPr>
          <a:xfrm flipH="false" flipV="false" rot="0">
            <a:off x="11768496" y="2630109"/>
            <a:ext cx="1318755" cy="1318755"/>
          </a:xfrm>
          <a:custGeom>
            <a:avLst/>
            <a:gdLst/>
            <a:ahLst/>
            <a:cxnLst/>
            <a:rect r="r" b="b" t="t" l="l"/>
            <a:pathLst>
              <a:path h="1318755" w="1318755">
                <a:moveTo>
                  <a:pt x="0" y="0"/>
                </a:moveTo>
                <a:lnTo>
                  <a:pt x="1318755" y="0"/>
                </a:lnTo>
                <a:lnTo>
                  <a:pt x="1318755" y="1318754"/>
                </a:lnTo>
                <a:lnTo>
                  <a:pt x="0" y="13187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-2302661">
            <a:off x="10630600" y="3404418"/>
            <a:ext cx="1362469" cy="699968"/>
          </a:xfrm>
          <a:custGeom>
            <a:avLst/>
            <a:gdLst/>
            <a:ahLst/>
            <a:cxnLst/>
            <a:rect r="r" b="b" t="t" l="l"/>
            <a:pathLst>
              <a:path h="699968" w="1362469">
                <a:moveTo>
                  <a:pt x="0" y="0"/>
                </a:moveTo>
                <a:lnTo>
                  <a:pt x="1362469" y="0"/>
                </a:lnTo>
                <a:lnTo>
                  <a:pt x="1362469" y="699969"/>
                </a:lnTo>
                <a:lnTo>
                  <a:pt x="0" y="6999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4815516" y="51482"/>
            <a:ext cx="9130784" cy="1028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FLOWCHART / DIAGRAM</a:t>
            </a:r>
          </a:p>
        </p:txBody>
      </p:sp>
      <p:sp>
        <p:nvSpPr>
          <p:cNvPr name="Freeform 49" id="49"/>
          <p:cNvSpPr/>
          <p:nvPr/>
        </p:nvSpPr>
        <p:spPr>
          <a:xfrm flipH="false" flipV="false" rot="4426637">
            <a:off x="12854181" y="3466766"/>
            <a:ext cx="1362469" cy="699968"/>
          </a:xfrm>
          <a:custGeom>
            <a:avLst/>
            <a:gdLst/>
            <a:ahLst/>
            <a:cxnLst/>
            <a:rect r="r" b="b" t="t" l="l"/>
            <a:pathLst>
              <a:path h="699968" w="1362469">
                <a:moveTo>
                  <a:pt x="0" y="0"/>
                </a:moveTo>
                <a:lnTo>
                  <a:pt x="1362469" y="0"/>
                </a:lnTo>
                <a:lnTo>
                  <a:pt x="1362469" y="699969"/>
                </a:lnTo>
                <a:lnTo>
                  <a:pt x="0" y="69996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727620" y="2611417"/>
            <a:ext cx="7945947" cy="4449731"/>
            <a:chOff x="0" y="0"/>
            <a:chExt cx="10594596" cy="5932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9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113883" y="6329318"/>
            <a:ext cx="1108172" cy="1466301"/>
          </a:xfrm>
          <a:custGeom>
            <a:avLst/>
            <a:gdLst/>
            <a:ahLst/>
            <a:cxnLst/>
            <a:rect r="r" b="b" t="t" l="l"/>
            <a:pathLst>
              <a:path h="1466301" w="1108172">
                <a:moveTo>
                  <a:pt x="0" y="0"/>
                </a:moveTo>
                <a:lnTo>
                  <a:pt x="1108172" y="0"/>
                </a:lnTo>
                <a:lnTo>
                  <a:pt x="1108172" y="1466301"/>
                </a:lnTo>
                <a:lnTo>
                  <a:pt x="0" y="14663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888805" y="5858848"/>
            <a:ext cx="3379482" cy="2158644"/>
          </a:xfrm>
          <a:custGeom>
            <a:avLst/>
            <a:gdLst/>
            <a:ahLst/>
            <a:cxnLst/>
            <a:rect r="r" b="b" t="t" l="l"/>
            <a:pathLst>
              <a:path h="2158644" w="3379482">
                <a:moveTo>
                  <a:pt x="0" y="0"/>
                </a:moveTo>
                <a:lnTo>
                  <a:pt x="3379483" y="0"/>
                </a:lnTo>
                <a:lnTo>
                  <a:pt x="3379483" y="2158645"/>
                </a:lnTo>
                <a:lnTo>
                  <a:pt x="0" y="21586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99739" y="7919444"/>
            <a:ext cx="1869430" cy="1869430"/>
          </a:xfrm>
          <a:custGeom>
            <a:avLst/>
            <a:gdLst/>
            <a:ahLst/>
            <a:cxnLst/>
            <a:rect r="r" b="b" t="t" l="l"/>
            <a:pathLst>
              <a:path h="1869430" w="1869430">
                <a:moveTo>
                  <a:pt x="0" y="0"/>
                </a:moveTo>
                <a:lnTo>
                  <a:pt x="1869430" y="0"/>
                </a:lnTo>
                <a:lnTo>
                  <a:pt x="1869430" y="1869430"/>
                </a:lnTo>
                <a:lnTo>
                  <a:pt x="0" y="18694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754894" y="6430084"/>
            <a:ext cx="2095807" cy="1134914"/>
          </a:xfrm>
          <a:custGeom>
            <a:avLst/>
            <a:gdLst/>
            <a:ahLst/>
            <a:cxnLst/>
            <a:rect r="r" b="b" t="t" l="l"/>
            <a:pathLst>
              <a:path h="1134914" w="2095807">
                <a:moveTo>
                  <a:pt x="0" y="0"/>
                </a:moveTo>
                <a:lnTo>
                  <a:pt x="2095808" y="0"/>
                </a:lnTo>
                <a:lnTo>
                  <a:pt x="2095808" y="1134913"/>
                </a:lnTo>
                <a:lnTo>
                  <a:pt x="0" y="113491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981945" y="8268358"/>
            <a:ext cx="2770784" cy="1252880"/>
          </a:xfrm>
          <a:custGeom>
            <a:avLst/>
            <a:gdLst/>
            <a:ahLst/>
            <a:cxnLst/>
            <a:rect r="r" b="b" t="t" l="l"/>
            <a:pathLst>
              <a:path h="1252880" w="2770784">
                <a:moveTo>
                  <a:pt x="0" y="0"/>
                </a:moveTo>
                <a:lnTo>
                  <a:pt x="2770785" y="0"/>
                </a:lnTo>
                <a:lnTo>
                  <a:pt x="2770785" y="1252879"/>
                </a:lnTo>
                <a:lnTo>
                  <a:pt x="0" y="125287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54618" r="0" b="-66534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136295" y="8277883"/>
            <a:ext cx="1339521" cy="1339521"/>
          </a:xfrm>
          <a:custGeom>
            <a:avLst/>
            <a:gdLst/>
            <a:ahLst/>
            <a:cxnLst/>
            <a:rect r="r" b="b" t="t" l="l"/>
            <a:pathLst>
              <a:path h="1339521" w="1339521">
                <a:moveTo>
                  <a:pt x="0" y="0"/>
                </a:moveTo>
                <a:lnTo>
                  <a:pt x="1339521" y="0"/>
                </a:lnTo>
                <a:lnTo>
                  <a:pt x="1339521" y="1339521"/>
                </a:lnTo>
                <a:lnTo>
                  <a:pt x="0" y="133952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935038" y="6022301"/>
            <a:ext cx="4824935" cy="3201647"/>
          </a:xfrm>
          <a:custGeom>
            <a:avLst/>
            <a:gdLst/>
            <a:ahLst/>
            <a:cxnLst/>
            <a:rect r="r" b="b" t="t" l="l"/>
            <a:pathLst>
              <a:path h="3201647" w="4824935">
                <a:moveTo>
                  <a:pt x="0" y="0"/>
                </a:moveTo>
                <a:lnTo>
                  <a:pt x="4824934" y="0"/>
                </a:lnTo>
                <a:lnTo>
                  <a:pt x="4824934" y="3201647"/>
                </a:lnTo>
                <a:lnTo>
                  <a:pt x="0" y="320164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-28224" b="0"/>
            </a:stretch>
          </a:blipFill>
        </p:spPr>
      </p:sp>
      <p:sp>
        <p:nvSpPr>
          <p:cNvPr name="Freeform 15" id="15">
            <a:hlinkClick r:id="rId13" tooltip="https://raw.githubusercontent.com/EternalSaul/Vehicle-Detection/master/img/uadetract-test.png"/>
          </p:cNvPr>
          <p:cNvSpPr/>
          <p:nvPr/>
        </p:nvSpPr>
        <p:spPr>
          <a:xfrm flipH="false" flipV="false" rot="0">
            <a:off x="13331708" y="1716633"/>
            <a:ext cx="4184163" cy="3207424"/>
          </a:xfrm>
          <a:custGeom>
            <a:avLst/>
            <a:gdLst/>
            <a:ahLst/>
            <a:cxnLst/>
            <a:rect r="r" b="b" t="t" l="l"/>
            <a:pathLst>
              <a:path h="3207424" w="4184163">
                <a:moveTo>
                  <a:pt x="0" y="0"/>
                </a:moveTo>
                <a:lnTo>
                  <a:pt x="4184164" y="0"/>
                </a:lnTo>
                <a:lnTo>
                  <a:pt x="4184164" y="3207424"/>
                </a:lnTo>
                <a:lnTo>
                  <a:pt x="0" y="320742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-19606" b="-4409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false" rot="0">
            <a:off x="15346737" y="6344669"/>
            <a:ext cx="1912563" cy="2850704"/>
          </a:xfrm>
          <a:custGeom>
            <a:avLst/>
            <a:gdLst/>
            <a:ahLst/>
            <a:cxnLst/>
            <a:rect r="r" b="b" t="t" l="l"/>
            <a:pathLst>
              <a:path h="2850704" w="1912563">
                <a:moveTo>
                  <a:pt x="1912563" y="0"/>
                </a:moveTo>
                <a:lnTo>
                  <a:pt x="0" y="0"/>
                </a:lnTo>
                <a:lnTo>
                  <a:pt x="0" y="2850704"/>
                </a:lnTo>
                <a:lnTo>
                  <a:pt x="1912563" y="2850704"/>
                </a:lnTo>
                <a:lnTo>
                  <a:pt x="1912563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982306" y="428890"/>
            <a:ext cx="12323388" cy="1028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FLOWCHART STEPS EXPLAINED: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97733" y="1160548"/>
            <a:ext cx="11416645" cy="4861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463"/>
              </a:lnSpc>
              <a:buFont typeface="Arial"/>
              <a:buChar char="•"/>
            </a:pP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Video Capture: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 Live video stream from CCTV at traffic junction</a:t>
            </a: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.</a:t>
            </a:r>
          </a:p>
          <a:p>
            <a:pPr algn="l" marL="561341" indent="-280670" lvl="1">
              <a:lnSpc>
                <a:spcPts val="3463"/>
              </a:lnSpc>
              <a:buFont typeface="Arial"/>
              <a:buChar char="•"/>
            </a:pP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Preprocessing: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Resize, normalize, and convert frames (if needed).</a:t>
            </a:r>
          </a:p>
          <a:p>
            <a:pPr algn="l" marL="561341" indent="-280670" lvl="1">
              <a:lnSpc>
                <a:spcPts val="3463"/>
              </a:lnSpc>
              <a:buFont typeface="Arial"/>
              <a:buChar char="•"/>
            </a:pP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Vehicle Detection: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Use models like YOLO/SSD to detect/count vehicles.</a:t>
            </a:r>
          </a:p>
          <a:p>
            <a:pPr algn="l" marL="561341" indent="-280670" lvl="1">
              <a:lnSpc>
                <a:spcPts val="3463"/>
              </a:lnSpc>
              <a:buFont typeface="Arial"/>
              <a:buChar char="•"/>
            </a:pP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Traffic Analysis: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Calculate traffic density per lane.</a:t>
            </a:r>
          </a:p>
          <a:p>
            <a:pPr algn="l" marL="561341" indent="-280670" lvl="1">
              <a:lnSpc>
                <a:spcPts val="3463"/>
              </a:lnSpc>
              <a:buFont typeface="Arial"/>
              <a:buChar char="•"/>
            </a:pP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Emergency Check: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Detect emergency vehicles (e.g., ambulance, fire truck).</a:t>
            </a:r>
          </a:p>
          <a:p>
            <a:pPr algn="l">
              <a:lnSpc>
                <a:spcPts val="3463"/>
              </a:lnSpc>
            </a:pP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            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If detected: Give immediate green signal.</a:t>
            </a:r>
          </a:p>
          <a:p>
            <a:pPr algn="l">
              <a:lnSpc>
                <a:spcPts val="3463"/>
              </a:lnSpc>
            </a:pP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           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If not:</a:t>
            </a: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Proceed to adjust signals.</a:t>
            </a:r>
          </a:p>
          <a:p>
            <a:pPr algn="l" marL="561341" indent="-280670" lvl="1">
              <a:lnSpc>
                <a:spcPts val="3463"/>
              </a:lnSpc>
              <a:buFont typeface="Arial"/>
              <a:buChar char="•"/>
            </a:pP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Dynamic Signal Timing: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Allocate green light time based on traffic load.</a:t>
            </a:r>
          </a:p>
          <a:p>
            <a:pPr algn="l" marL="561341" indent="-280670" lvl="1">
              <a:lnSpc>
                <a:spcPts val="3463"/>
              </a:lnSpc>
              <a:buFont typeface="Arial"/>
              <a:buChar char="•"/>
            </a:pP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R</a:t>
            </a:r>
            <a:r>
              <a:rPr lang="en-US" b="true" sz="260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epeat Cycle: </a:t>
            </a:r>
            <a:r>
              <a:rPr lang="en-US" sz="26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Continuously update in real-time.</a:t>
            </a:r>
          </a:p>
          <a:p>
            <a:pPr algn="l">
              <a:lnSpc>
                <a:spcPts val="3463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113883" y="5435544"/>
            <a:ext cx="6888020" cy="1002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59"/>
              </a:lnSpc>
            </a:pPr>
            <a:r>
              <a:rPr lang="en-US" sz="54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SOFTWARE USED 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9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2779443" y="521710"/>
            <a:ext cx="2656017" cy="1371169"/>
          </a:xfrm>
          <a:custGeom>
            <a:avLst/>
            <a:gdLst/>
            <a:ahLst/>
            <a:cxnLst/>
            <a:rect r="r" b="b" t="t" l="l"/>
            <a:pathLst>
              <a:path h="1371169" w="2656017">
                <a:moveTo>
                  <a:pt x="0" y="0"/>
                </a:moveTo>
                <a:lnTo>
                  <a:pt x="2656017" y="0"/>
                </a:lnTo>
                <a:lnTo>
                  <a:pt x="2656017" y="1371169"/>
                </a:lnTo>
                <a:lnTo>
                  <a:pt x="0" y="13711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435460" y="7219551"/>
            <a:ext cx="1823840" cy="1917309"/>
          </a:xfrm>
          <a:custGeom>
            <a:avLst/>
            <a:gdLst/>
            <a:ahLst/>
            <a:cxnLst/>
            <a:rect r="r" b="b" t="t" l="l"/>
            <a:pathLst>
              <a:path h="1917309" w="1823840">
                <a:moveTo>
                  <a:pt x="0" y="0"/>
                </a:moveTo>
                <a:lnTo>
                  <a:pt x="1823840" y="0"/>
                </a:lnTo>
                <a:lnTo>
                  <a:pt x="1823840" y="1917310"/>
                </a:lnTo>
                <a:lnTo>
                  <a:pt x="0" y="19173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50124" y="364971"/>
            <a:ext cx="9130784" cy="101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91"/>
              </a:lnSpc>
            </a:pPr>
            <a:r>
              <a:rPr lang="en-US" sz="5600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FEATURES: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0817" y="1297561"/>
            <a:ext cx="14207591" cy="4012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957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🔴 Real-time traffic density analysis using </a:t>
            </a: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</a:t>
            </a:r>
          </a:p>
          <a:p>
            <a:pPr algn="l" marL="647700" indent="-323850" lvl="1">
              <a:lnSpc>
                <a:spcPts val="3957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🟢 Dynamic &amp; adaptive signal timing to reduce congestion</a:t>
            </a:r>
          </a:p>
          <a:p>
            <a:pPr algn="l" marL="647700" indent="-323850" lvl="1">
              <a:lnSpc>
                <a:spcPts val="3957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🚑 Priority green signal for emergency vehicles</a:t>
            </a:r>
          </a:p>
          <a:p>
            <a:pPr algn="l" marL="647700" indent="-323850" lvl="1">
              <a:lnSpc>
                <a:spcPts val="3957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🌙 Works in all lighting conditions (day &amp; night)</a:t>
            </a:r>
          </a:p>
          <a:p>
            <a:pPr algn="l" marL="647700" indent="-323850" lvl="1">
              <a:lnSpc>
                <a:spcPts val="3957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🚗 Supports detection of multiple vehicle types (cars, bikes, tempos, rickshaws)</a:t>
            </a:r>
          </a:p>
          <a:p>
            <a:pPr algn="l" marL="647700" indent="-323850" lvl="1">
              <a:lnSpc>
                <a:spcPts val="3957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☁️💻 Deployable on cloud or edge devices (e.g., Raspberry Pi, Jetson Nano)</a:t>
            </a:r>
          </a:p>
          <a:p>
            <a:pPr algn="l" marL="647700" indent="-323850" lvl="1">
              <a:lnSpc>
                <a:spcPts val="3957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🗺️ Scalable to multi-junction city networks</a:t>
            </a:r>
          </a:p>
          <a:p>
            <a:pPr algn="l">
              <a:lnSpc>
                <a:spcPts val="395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410817" y="5679097"/>
            <a:ext cx="9130784" cy="101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91"/>
              </a:lnSpc>
            </a:pPr>
            <a:r>
              <a:rPr lang="en-US" sz="5600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Novelty: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0817" y="6764350"/>
            <a:ext cx="14430122" cy="1535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957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🇮🇳 First to accurately detect Indian-specific vehicles like autorickshaws &amp; tempos</a:t>
            </a:r>
          </a:p>
          <a:p>
            <a:pPr algn="l" marL="647700" indent="-323850" lvl="1">
              <a:lnSpc>
                <a:spcPts val="3957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🤖 Combines computer vision with real-time adaptive control</a:t>
            </a:r>
          </a:p>
          <a:p>
            <a:pPr algn="l" marL="647700" indent="-323850" lvl="1">
              <a:lnSpc>
                <a:spcPts val="3959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⚡ Flexible deployment on both cloud and edge, making it fast &amp; cost-effective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399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2662618"/>
            <a:ext cx="12279948" cy="6063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9" indent="-431800" lvl="1">
              <a:lnSpc>
                <a:spcPts val="5275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Detection accuracy decrease in evening.</a:t>
            </a:r>
          </a:p>
          <a:p>
            <a:pPr algn="l" marL="863599" indent="-431800" lvl="1">
              <a:lnSpc>
                <a:spcPts val="527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Requires stable, high-quality video input.</a:t>
            </a:r>
          </a:p>
          <a:p>
            <a:pPr algn="l" marL="863599" indent="-431800" lvl="1">
              <a:lnSpc>
                <a:spcPts val="527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High computational cost for real-time processing.</a:t>
            </a:r>
          </a:p>
          <a:p>
            <a:pPr algn="l" marL="863599" indent="-431800" lvl="1">
              <a:lnSpc>
                <a:spcPts val="527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Needs modern cameras &amp; infrastructure upgrades.</a:t>
            </a:r>
          </a:p>
          <a:p>
            <a:pPr algn="l" marL="863599" indent="-431800" lvl="1">
              <a:lnSpc>
                <a:spcPts val="527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Detection errors may affect signal accuracy.</a:t>
            </a:r>
          </a:p>
          <a:p>
            <a:pPr algn="l" marL="863599" indent="-431800" lvl="1">
              <a:lnSpc>
                <a:spcPts val="527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Relies on strong network connectivity.</a:t>
            </a:r>
          </a:p>
          <a:p>
            <a:pPr algn="l" marL="863599" indent="-431800" lvl="1">
              <a:lnSpc>
                <a:spcPts val="527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Emergency vehicle detection may fail.</a:t>
            </a:r>
          </a:p>
          <a:p>
            <a:pPr algn="l" marL="863599" indent="-431800" lvl="1">
              <a:lnSpc>
                <a:spcPts val="527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Requires regular hardware maintenance.</a:t>
            </a:r>
          </a:p>
          <a:p>
            <a:pPr algn="l">
              <a:lnSpc>
                <a:spcPts val="5279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779443" y="5756472"/>
            <a:ext cx="4261990" cy="3228457"/>
          </a:xfrm>
          <a:custGeom>
            <a:avLst/>
            <a:gdLst/>
            <a:ahLst/>
            <a:cxnLst/>
            <a:rect r="r" b="b" t="t" l="l"/>
            <a:pathLst>
              <a:path h="3228457" w="4261990">
                <a:moveTo>
                  <a:pt x="0" y="0"/>
                </a:moveTo>
                <a:lnTo>
                  <a:pt x="4261989" y="0"/>
                </a:lnTo>
                <a:lnTo>
                  <a:pt x="4261989" y="3228457"/>
                </a:lnTo>
                <a:lnTo>
                  <a:pt x="0" y="32284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14908" y="428890"/>
            <a:ext cx="12736010" cy="1028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DRAWBACK AND SHOWSTOPPERS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9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125931" y="1864201"/>
            <a:ext cx="14205155" cy="6483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1"/>
              </a:lnSpc>
            </a:pPr>
            <a:r>
              <a:rPr lang="en-US" sz="4220" b="true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TEAM MEMBERS:</a:t>
            </a:r>
          </a:p>
          <a:p>
            <a:pPr algn="l">
              <a:lnSpc>
                <a:spcPts val="5621"/>
              </a:lnSpc>
            </a:pPr>
          </a:p>
          <a:p>
            <a:pPr algn="l" marL="911099" indent="-455549" lvl="1">
              <a:lnSpc>
                <a:spcPts val="5621"/>
              </a:lnSpc>
              <a:buFont typeface="Arial"/>
              <a:buChar char="•"/>
            </a:pPr>
            <a:r>
              <a:rPr lang="en-US" b="true" sz="422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Vipin Pratap   </a:t>
            </a:r>
          </a:p>
          <a:p>
            <a:pPr algn="l">
              <a:lnSpc>
                <a:spcPts val="5621"/>
              </a:lnSpc>
            </a:pPr>
            <a:r>
              <a:rPr lang="en-US" sz="4220" b="true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                         Email : s.pvimalpratap9458@gmail.com</a:t>
            </a:r>
          </a:p>
          <a:p>
            <a:pPr algn="l">
              <a:lnSpc>
                <a:spcPts val="5621"/>
              </a:lnSpc>
            </a:pPr>
            <a:r>
              <a:rPr lang="en-US" sz="4220" b="true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                         Phone No.: 82181 20174</a:t>
            </a:r>
          </a:p>
          <a:p>
            <a:pPr algn="l">
              <a:lnSpc>
                <a:spcPts val="5621"/>
              </a:lnSpc>
            </a:pPr>
          </a:p>
          <a:p>
            <a:pPr algn="l" marL="911099" indent="-455549" lvl="1">
              <a:lnSpc>
                <a:spcPts val="5621"/>
              </a:lnSpc>
              <a:buFont typeface="Arial"/>
              <a:buChar char="•"/>
            </a:pPr>
            <a:r>
              <a:rPr lang="en-US" b="true" sz="4220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Ravi Singh</a:t>
            </a:r>
          </a:p>
          <a:p>
            <a:pPr algn="l">
              <a:lnSpc>
                <a:spcPts val="5621"/>
              </a:lnSpc>
            </a:pPr>
            <a:r>
              <a:rPr lang="en-US" sz="4220" b="true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                         Email: ravis541242@gmail.com</a:t>
            </a:r>
          </a:p>
          <a:p>
            <a:pPr algn="l">
              <a:lnSpc>
                <a:spcPts val="5621"/>
              </a:lnSpc>
            </a:pPr>
            <a:r>
              <a:rPr lang="en-US" sz="4220" b="true">
                <a:solidFill>
                  <a:srgbClr val="D9D9D9"/>
                </a:solidFill>
                <a:latin typeface="Arial Bold"/>
                <a:ea typeface="Arial Bold"/>
                <a:cs typeface="Arial Bold"/>
                <a:sym typeface="Arial Bold"/>
              </a:rPr>
              <a:t>                         Phone No.: 77229 98185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4505870" y="7341224"/>
            <a:ext cx="2753430" cy="1917076"/>
          </a:xfrm>
          <a:custGeom>
            <a:avLst/>
            <a:gdLst/>
            <a:ahLst/>
            <a:cxnLst/>
            <a:rect r="r" b="b" t="t" l="l"/>
            <a:pathLst>
              <a:path h="1917076" w="2753430">
                <a:moveTo>
                  <a:pt x="0" y="0"/>
                </a:moveTo>
                <a:lnTo>
                  <a:pt x="2753430" y="0"/>
                </a:lnTo>
                <a:lnTo>
                  <a:pt x="2753430" y="1917076"/>
                </a:lnTo>
                <a:lnTo>
                  <a:pt x="0" y="19170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578608" y="857250"/>
            <a:ext cx="9130784" cy="1028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CodeRonin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832696" y="2189493"/>
            <a:ext cx="8590832" cy="4810866"/>
            <a:chOff x="0" y="0"/>
            <a:chExt cx="11454443" cy="64144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454384" cy="6414516"/>
            </a:xfrm>
            <a:custGeom>
              <a:avLst/>
              <a:gdLst/>
              <a:ahLst/>
              <a:cxnLst/>
              <a:rect r="r" b="b" t="t" l="l"/>
              <a:pathLst>
                <a:path h="6414516" w="11454384">
                  <a:moveTo>
                    <a:pt x="0" y="0"/>
                  </a:moveTo>
                  <a:lnTo>
                    <a:pt x="11454384" y="0"/>
                  </a:lnTo>
                  <a:lnTo>
                    <a:pt x="11454384" y="6414516"/>
                  </a:lnTo>
                  <a:lnTo>
                    <a:pt x="0" y="64145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8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3242139" y="1703216"/>
            <a:ext cx="11803723" cy="6547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39"/>
              </a:lnSpc>
            </a:pPr>
            <a:r>
              <a:rPr lang="en-US" b="true" sz="19014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DAGrYheW48k</dc:identifier>
  <dcterms:modified xsi:type="dcterms:W3CDTF">2011-08-01T06:04:30Z</dcterms:modified>
  <cp:revision>1</cp:revision>
  <dc:title>Artificial Intelligence and Machine Learning</dc:title>
</cp:coreProperties>
</file>

<file path=docProps/thumbnail.jpeg>
</file>